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0" r:id="rId9"/>
    <p:sldId id="262" r:id="rId10"/>
    <p:sldId id="261" r:id="rId11"/>
    <p:sldId id="263" r:id="rId12"/>
    <p:sldId id="264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urd" panose="020B0604020202020204" charset="0"/>
      <p:regular r:id="rId22"/>
    </p:embeddedFont>
    <p:embeddedFont>
      <p:font typeface="Open Sans" panose="020B0604020202020204" charset="0"/>
      <p:regular r:id="rId23"/>
    </p:embeddedFont>
    <p:embeddedFont>
      <p:font typeface="Nourd Heavy" panose="020B0604020202020204" charset="0"/>
      <p:regular r:id="rId24"/>
    </p:embeddedFont>
    <p:embeddedFont>
      <p:font typeface="Nour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0528" autoAdjust="0"/>
  </p:normalViewPr>
  <p:slideViewPr>
    <p:cSldViewPr>
      <p:cViewPr varScale="1">
        <p:scale>
          <a:sx n="55" d="100"/>
          <a:sy n="55" d="100"/>
        </p:scale>
        <p:origin x="16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59768-F65C-4B6E-992A-25931DC17487}" type="datetimeFigureOut">
              <a:rPr lang="fr-FR" smtClean="0"/>
              <a:t>09/06/2025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B5-9AC4-43CA-8463-47B7EA65B5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90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• </a:t>
            </a:r>
            <a:r>
              <a:rPr lang="fr-FR" dirty="0" err="1" smtClean="0"/>
              <a:t>Chatbot</a:t>
            </a:r>
            <a:r>
              <a:rPr lang="fr-FR" dirty="0" smtClean="0"/>
              <a:t> FAQ diabète (TF-IDF + </a:t>
            </a:r>
            <a:r>
              <a:rPr lang="fr-FR" dirty="0" err="1" smtClean="0"/>
              <a:t>cosine</a:t>
            </a:r>
            <a:r>
              <a:rPr lang="fr-FR" dirty="0" smtClean="0"/>
              <a:t> </a:t>
            </a:r>
            <a:r>
              <a:rPr lang="fr-FR" dirty="0" err="1" smtClean="0"/>
              <a:t>similarity</a:t>
            </a:r>
            <a:r>
              <a:rPr lang="fr-FR" dirty="0" smtClean="0"/>
              <a:t>)</a:t>
            </a:r>
          </a:p>
          <a:p>
            <a:r>
              <a:rPr lang="fr-FR" dirty="0" smtClean="0"/>
              <a:t>• Version améliorée : Sentence-BERT pour la recherche sémantique</a:t>
            </a:r>
          </a:p>
          <a:p>
            <a:r>
              <a:rPr lang="fr-FR" dirty="0" smtClean="0"/>
              <a:t>• Résultats : réponses pertinentes en français et en anglais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4A0B5-9AC4-43CA-8463-47B7EA65B59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935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04A0B5-9AC4-43CA-8463-47B7EA65B59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78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ebp"/><Relationship Id="rId3" Type="http://schemas.openxmlformats.org/officeDocument/2006/relationships/image" Target="../media/image18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jpeg"/><Relationship Id="rId7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38582" r="-3858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62733" y="8677203"/>
            <a:ext cx="16762535" cy="769533"/>
            <a:chOff x="0" y="0"/>
            <a:chExt cx="4414824" cy="202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4824" cy="202675"/>
            </a:xfrm>
            <a:custGeom>
              <a:avLst/>
              <a:gdLst/>
              <a:ahLst/>
              <a:cxnLst/>
              <a:rect l="l" t="t" r="r" b="b"/>
              <a:pathLst>
                <a:path w="4414824" h="202675">
                  <a:moveTo>
                    <a:pt x="46186" y="0"/>
                  </a:moveTo>
                  <a:lnTo>
                    <a:pt x="4368638" y="0"/>
                  </a:lnTo>
                  <a:cubicBezTo>
                    <a:pt x="4394146" y="0"/>
                    <a:pt x="4414824" y="20678"/>
                    <a:pt x="4414824" y="46186"/>
                  </a:cubicBezTo>
                  <a:lnTo>
                    <a:pt x="4414824" y="156490"/>
                  </a:lnTo>
                  <a:cubicBezTo>
                    <a:pt x="4414824" y="181997"/>
                    <a:pt x="4394146" y="202675"/>
                    <a:pt x="4368638" y="202675"/>
                  </a:cubicBezTo>
                  <a:lnTo>
                    <a:pt x="46186" y="202675"/>
                  </a:lnTo>
                  <a:cubicBezTo>
                    <a:pt x="20678" y="202675"/>
                    <a:pt x="0" y="181997"/>
                    <a:pt x="0" y="156490"/>
                  </a:cubicBezTo>
                  <a:lnTo>
                    <a:pt x="0" y="46186"/>
                  </a:lnTo>
                  <a:cubicBezTo>
                    <a:pt x="0" y="20678"/>
                    <a:pt x="20678" y="0"/>
                    <a:pt x="46186" y="0"/>
                  </a:cubicBez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414824" cy="24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13550" y="8743950"/>
            <a:ext cx="462880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Dr BENGUEDDACH Asmaa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4744" y="8743950"/>
            <a:ext cx="90740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Enseignante-Chercheure | Directrice de la Maison IA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9275" y="4002770"/>
            <a:ext cx="10239625" cy="1257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8"/>
              </a:lnSpc>
            </a:pPr>
            <a:r>
              <a:rPr lang="en-US" sz="47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FORMER LA PROCHAINE GÉNÉRATION D’IA MÉDICALE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9275" y="5429032"/>
            <a:ext cx="792340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Un parcours pratique autour des chatbots cognitifs.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t="-13460" b="-1346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78565" y="3032459"/>
            <a:ext cx="6963394" cy="612732"/>
            <a:chOff x="0" y="0"/>
            <a:chExt cx="1833980" cy="1613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3980" cy="161378"/>
            </a:xfrm>
            <a:custGeom>
              <a:avLst/>
              <a:gdLst/>
              <a:ahLst/>
              <a:cxnLst/>
              <a:rect l="l" t="t" r="r" b="b"/>
              <a:pathLst>
                <a:path w="1833980" h="161378">
                  <a:moveTo>
                    <a:pt x="12230" y="0"/>
                  </a:moveTo>
                  <a:lnTo>
                    <a:pt x="1821750" y="0"/>
                  </a:lnTo>
                  <a:cubicBezTo>
                    <a:pt x="1824994" y="0"/>
                    <a:pt x="1828105" y="1288"/>
                    <a:pt x="1830398" y="3582"/>
                  </a:cubicBezTo>
                  <a:cubicBezTo>
                    <a:pt x="1832692" y="5876"/>
                    <a:pt x="1833980" y="8986"/>
                    <a:pt x="1833980" y="12230"/>
                  </a:cubicBezTo>
                  <a:lnTo>
                    <a:pt x="1833980" y="149148"/>
                  </a:lnTo>
                  <a:cubicBezTo>
                    <a:pt x="1833980" y="155903"/>
                    <a:pt x="1828505" y="161378"/>
                    <a:pt x="1821750" y="161378"/>
                  </a:cubicBezTo>
                  <a:lnTo>
                    <a:pt x="12230" y="161378"/>
                  </a:lnTo>
                  <a:cubicBezTo>
                    <a:pt x="8986" y="161378"/>
                    <a:pt x="5876" y="160090"/>
                    <a:pt x="3582" y="157796"/>
                  </a:cubicBezTo>
                  <a:cubicBezTo>
                    <a:pt x="1288" y="155502"/>
                    <a:pt x="0" y="152392"/>
                    <a:pt x="0" y="149148"/>
                  </a:cubicBezTo>
                  <a:lnTo>
                    <a:pt x="0" y="12230"/>
                  </a:lnTo>
                  <a:cubicBezTo>
                    <a:pt x="0" y="5475"/>
                    <a:pt x="5475" y="0"/>
                    <a:pt x="12230" y="0"/>
                  </a:cubicBez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33980" cy="199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8565" y="5854831"/>
            <a:ext cx="6963394" cy="612732"/>
            <a:chOff x="0" y="0"/>
            <a:chExt cx="1833980" cy="1613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33980" cy="161378"/>
            </a:xfrm>
            <a:custGeom>
              <a:avLst/>
              <a:gdLst/>
              <a:ahLst/>
              <a:cxnLst/>
              <a:rect l="l" t="t" r="r" b="b"/>
              <a:pathLst>
                <a:path w="1833980" h="161378">
                  <a:moveTo>
                    <a:pt x="12230" y="0"/>
                  </a:moveTo>
                  <a:lnTo>
                    <a:pt x="1821750" y="0"/>
                  </a:lnTo>
                  <a:cubicBezTo>
                    <a:pt x="1824994" y="0"/>
                    <a:pt x="1828105" y="1288"/>
                    <a:pt x="1830398" y="3582"/>
                  </a:cubicBezTo>
                  <a:cubicBezTo>
                    <a:pt x="1832692" y="5876"/>
                    <a:pt x="1833980" y="8986"/>
                    <a:pt x="1833980" y="12230"/>
                  </a:cubicBezTo>
                  <a:lnTo>
                    <a:pt x="1833980" y="149148"/>
                  </a:lnTo>
                  <a:cubicBezTo>
                    <a:pt x="1833980" y="155903"/>
                    <a:pt x="1828505" y="161378"/>
                    <a:pt x="1821750" y="161378"/>
                  </a:cubicBezTo>
                  <a:lnTo>
                    <a:pt x="12230" y="161378"/>
                  </a:lnTo>
                  <a:cubicBezTo>
                    <a:pt x="8986" y="161378"/>
                    <a:pt x="5876" y="160090"/>
                    <a:pt x="3582" y="157796"/>
                  </a:cubicBezTo>
                  <a:cubicBezTo>
                    <a:pt x="1288" y="155502"/>
                    <a:pt x="0" y="152392"/>
                    <a:pt x="0" y="149148"/>
                  </a:cubicBezTo>
                  <a:lnTo>
                    <a:pt x="0" y="12230"/>
                  </a:lnTo>
                  <a:cubicBezTo>
                    <a:pt x="0" y="5475"/>
                    <a:pt x="5475" y="0"/>
                    <a:pt x="12230" y="0"/>
                  </a:cubicBez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33980" cy="199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8565" y="3814738"/>
            <a:ext cx="79234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fr-FR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Comprendre les systèmes cognitifs en </a:t>
            </a:r>
            <a:r>
              <a:rPr lang="fr-FR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santé.</a:t>
            </a:r>
            <a:endParaRPr lang="fr-FR" sz="25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fr-FR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Utiliser les outils NLP &amp; </a:t>
            </a:r>
            <a:r>
              <a:rPr lang="fr-FR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IA.</a:t>
            </a:r>
            <a:endParaRPr lang="fr-FR" sz="25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78565" y="1704778"/>
            <a:ext cx="860134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Objectifs pédagogiques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1581" y="3103875"/>
            <a:ext cx="59873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Comprendre les systèmes cognitifs: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8565" y="6637110"/>
            <a:ext cx="79234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fr-FR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Créer un assistant médical virtuel</a:t>
            </a:r>
            <a:r>
              <a:rPr lang="en-US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Intégrer</a:t>
            </a:r>
            <a:r>
              <a:rPr lang="en-US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5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une</a:t>
            </a:r>
            <a:r>
              <a:rPr lang="en-US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5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réflexion</a:t>
            </a:r>
            <a:r>
              <a:rPr lang="en-US" sz="25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5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éthique</a:t>
            </a:r>
            <a:r>
              <a:rPr lang="en-US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en-US" sz="25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71581" y="5926247"/>
            <a:ext cx="631080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Créer un assistant médical:</a:t>
            </a:r>
          </a:p>
        </p:txBody>
      </p:sp>
      <p:sp>
        <p:nvSpPr>
          <p:cNvPr id="24" name="Freeform 24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t="-13579" b="-1357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378565" y="2849155"/>
            <a:ext cx="9064045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Un </a:t>
            </a:r>
            <a:r>
              <a:rPr lang="fr-FR" sz="27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chatbot</a:t>
            </a: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qui répond aux questions de santé.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Techniques simples (TF-IDF), puis sémantiques (BERT).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Multilingue, utilisable en vraie situation.</a:t>
            </a:r>
          </a:p>
          <a:p>
            <a:pPr marL="582932" lvl="1" indent="-291466" algn="just">
              <a:lnSpc>
                <a:spcPts val="6750"/>
              </a:lnSpc>
              <a:buFont typeface="Arial"/>
              <a:buChar char="•"/>
            </a:pP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Déploiement avec interface graphique </a:t>
            </a:r>
            <a:r>
              <a:rPr lang="fr-FR" sz="27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gratio</a:t>
            </a: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ou </a:t>
            </a:r>
            <a:r>
              <a:rPr lang="fr-FR" sz="27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streamlit</a:t>
            </a:r>
            <a:r>
              <a:rPr lang="fr-FR" sz="27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fr-FR" sz="27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8564" y="1704778"/>
            <a:ext cx="9221553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Cahier des charges </a:t>
            </a:r>
            <a:r>
              <a:rPr lang="en-US" sz="5000" b="1" dirty="0" err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projet</a:t>
            </a:r>
            <a:endParaRPr lang="en-US" sz="5000" b="1" dirty="0">
              <a:solidFill>
                <a:srgbClr val="1F2B5B"/>
              </a:solidFill>
              <a:latin typeface="Nourd Heavy"/>
              <a:ea typeface="Nourd Heavy"/>
              <a:cs typeface="Nourd Heavy"/>
              <a:sym typeface="Nourd Heav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69899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28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7980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3"/>
              <a:stretch>
                <a:fillRect t="-13579" b="-1357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378565" y="2792005"/>
            <a:ext cx="7923404" cy="282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 algn="just">
              <a:lnSpc>
                <a:spcPts val="7749"/>
              </a:lnSpc>
              <a:buFont typeface="Arial"/>
              <a:buChar char="•"/>
            </a:pP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Très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bon retour des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étudiants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  <a:p>
            <a:pPr marL="669289" lvl="1" indent="-334645" algn="just">
              <a:lnSpc>
                <a:spcPts val="7749"/>
              </a:lnSpc>
              <a:buFont typeface="Arial"/>
              <a:buChar char="•"/>
            </a:pP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Compétences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concrètes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acquises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  <a:p>
            <a:pPr marL="669289" lvl="1" indent="-334645" algn="just">
              <a:lnSpc>
                <a:spcPts val="7749"/>
              </a:lnSpc>
              <a:buFont typeface="Arial"/>
              <a:buChar char="•"/>
            </a:pP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Projets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variés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selon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les </a:t>
            </a:r>
            <a:r>
              <a:rPr lang="en-US" sz="30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groupes</a:t>
            </a:r>
            <a:r>
              <a:rPr lang="en-US" sz="30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8565" y="1704778"/>
            <a:ext cx="525503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Résultats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74" y="6948462"/>
            <a:ext cx="2353880" cy="235388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215811" y="9015051"/>
            <a:ext cx="2400407" cy="81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 err="1">
                <a:solidFill>
                  <a:srgbClr val="1F2B5B"/>
                </a:solidFill>
                <a:latin typeface="Open Sans"/>
                <a:ea typeface="Open Sans"/>
                <a:cs typeface="Open Sans"/>
                <a:sym typeface="Open Sans"/>
              </a:rPr>
              <a:t>Projets</a:t>
            </a:r>
            <a:r>
              <a:rPr lang="en-US" sz="2400" dirty="0">
                <a:solidFill>
                  <a:srgbClr val="1F2B5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rgbClr val="1F2B5B"/>
                </a:solidFill>
                <a:latin typeface="Open Sans"/>
                <a:ea typeface="Open Sans"/>
                <a:cs typeface="Open Sans"/>
                <a:sym typeface="Open Sans"/>
              </a:rPr>
              <a:t>Etudiants</a:t>
            </a:r>
            <a:endParaRPr lang="en-US" sz="2400" dirty="0">
              <a:solidFill>
                <a:srgbClr val="1F2B5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3"/>
              <a:stretch>
                <a:fillRect l="-57216" r="-19947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378564" y="2811055"/>
            <a:ext cx="9221553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Scénarios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plus 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complexes (</a:t>
            </a:r>
            <a:r>
              <a:rPr lang="en-US" sz="30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cas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00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cliniques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). </a:t>
            </a:r>
            <a:endParaRPr lang="en-US" sz="30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fr-FR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Intégration de données réelles (</a:t>
            </a:r>
            <a:r>
              <a:rPr lang="fr-FR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anonymisées</a:t>
            </a:r>
            <a:r>
              <a:rPr lang="fr-FR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)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en-US" sz="30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Interaction </a:t>
            </a: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multimodale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(</a:t>
            </a: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texte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, </a:t>
            </a: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voix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...).</a:t>
            </a:r>
            <a:endParaRPr lang="en-US" sz="30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47700" lvl="1" indent="-323850" algn="just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LLMs </a:t>
            </a: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en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local, </a:t>
            </a:r>
            <a:r>
              <a:rPr lang="fr-FR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respect</a:t>
            </a:r>
            <a:r>
              <a:rPr lang="en-US" sz="30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de la </a:t>
            </a:r>
            <a:r>
              <a:rPr lang="en-US" sz="30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confidentialité</a:t>
            </a:r>
            <a:r>
              <a:rPr lang="en-US" sz="30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8565" y="1704778"/>
            <a:ext cx="5255030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Et après ?</a:t>
            </a:r>
          </a:p>
        </p:txBody>
      </p:sp>
      <p:sp>
        <p:nvSpPr>
          <p:cNvPr id="15" name="Freeform 15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765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38582" r="-3858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100864" y="2830105"/>
            <a:ext cx="9533093" cy="374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7250"/>
              </a:lnSpc>
              <a:buFont typeface="Arial"/>
              <a:buChar char="•"/>
            </a:pPr>
            <a:r>
              <a:rPr lang="fr-FR" sz="29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On forme des concepteurs, pas seulement des utilisateurs</a:t>
            </a:r>
            <a:r>
              <a:rPr lang="en-US" sz="29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en-US" sz="29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26111" lvl="1" indent="-313055" algn="just">
              <a:lnSpc>
                <a:spcPts val="7250"/>
              </a:lnSpc>
              <a:buFont typeface="Arial"/>
              <a:buChar char="•"/>
            </a:pPr>
            <a:r>
              <a:rPr lang="en-US" sz="29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Le </a:t>
            </a:r>
            <a:r>
              <a:rPr lang="en-US" sz="29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projet</a:t>
            </a:r>
            <a:r>
              <a:rPr lang="en-US" sz="29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9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permet</a:t>
            </a:r>
            <a:r>
              <a:rPr lang="en-US" sz="29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9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d’apprendre</a:t>
            </a:r>
            <a:r>
              <a:rPr lang="en-US" sz="2900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2900" b="1" dirty="0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par la </a:t>
            </a:r>
            <a:r>
              <a:rPr lang="en-US" sz="2900" b="1" dirty="0" err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pratique</a:t>
            </a:r>
            <a:r>
              <a:rPr lang="en-US" sz="2900" b="1" dirty="0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, avec du </a:t>
            </a:r>
            <a:r>
              <a:rPr lang="en-US" sz="2900" b="1" dirty="0" err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sens</a:t>
            </a:r>
            <a:r>
              <a:rPr lang="en-US" sz="2900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en-US" sz="29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00864" y="1704778"/>
            <a:ext cx="3945269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Conclusion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765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60943" r="-1622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62733" y="8677203"/>
            <a:ext cx="16762535" cy="769533"/>
            <a:chOff x="0" y="0"/>
            <a:chExt cx="4414824" cy="202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14824" cy="202675"/>
            </a:xfrm>
            <a:custGeom>
              <a:avLst/>
              <a:gdLst/>
              <a:ahLst/>
              <a:cxnLst/>
              <a:rect l="l" t="t" r="r" b="b"/>
              <a:pathLst>
                <a:path w="4414824" h="202675">
                  <a:moveTo>
                    <a:pt x="46186" y="0"/>
                  </a:moveTo>
                  <a:lnTo>
                    <a:pt x="4368638" y="0"/>
                  </a:lnTo>
                  <a:cubicBezTo>
                    <a:pt x="4394146" y="0"/>
                    <a:pt x="4414824" y="20678"/>
                    <a:pt x="4414824" y="46186"/>
                  </a:cubicBezTo>
                  <a:lnTo>
                    <a:pt x="4414824" y="156490"/>
                  </a:lnTo>
                  <a:cubicBezTo>
                    <a:pt x="4414824" y="181997"/>
                    <a:pt x="4394146" y="202675"/>
                    <a:pt x="4368638" y="202675"/>
                  </a:cubicBezTo>
                  <a:lnTo>
                    <a:pt x="46186" y="202675"/>
                  </a:lnTo>
                  <a:cubicBezTo>
                    <a:pt x="20678" y="202675"/>
                    <a:pt x="0" y="181997"/>
                    <a:pt x="0" y="156490"/>
                  </a:cubicBezTo>
                  <a:lnTo>
                    <a:pt x="0" y="46186"/>
                  </a:lnTo>
                  <a:cubicBezTo>
                    <a:pt x="0" y="20678"/>
                    <a:pt x="20678" y="0"/>
                    <a:pt x="46186" y="0"/>
                  </a:cubicBez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414824" cy="24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871564" y="8743950"/>
            <a:ext cx="624915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urd"/>
                <a:ea typeface="Nourd"/>
                <a:cs typeface="Nourd"/>
                <a:sym typeface="Nourd"/>
              </a:rPr>
              <a:t>asmaa.bengueddach@univ-oran1.dz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73015" y="2755212"/>
            <a:ext cx="6876018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772"/>
              </a:lnSpc>
            </a:pPr>
            <a:r>
              <a:rPr lang="en-US" sz="13167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Merci !</a:t>
            </a:r>
            <a:endParaRPr lang="en-US" sz="13167" b="1" dirty="0">
              <a:solidFill>
                <a:srgbClr val="1F2B5B"/>
              </a:solidFill>
              <a:latin typeface="Nourd Heavy"/>
              <a:ea typeface="Nourd Heavy"/>
              <a:cs typeface="Nourd Heavy"/>
              <a:sym typeface="Nourd Heavy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8"/>
          <p:cNvSpPr txBox="1"/>
          <p:nvPr/>
        </p:nvSpPr>
        <p:spPr>
          <a:xfrm>
            <a:off x="8874088" y="4535259"/>
            <a:ext cx="3775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fr-FR" sz="4400" dirty="0">
                <a:solidFill>
                  <a:prstClr val="black"/>
                </a:solidFill>
              </a:rPr>
              <a:t>Des questions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765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38416" r="-3841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7687881" y="2839630"/>
            <a:ext cx="9984828" cy="4514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0179" lvl="1" indent="-340089" algn="just">
              <a:lnSpc>
                <a:spcPts val="7309"/>
              </a:lnSpc>
              <a:buFont typeface="Arial"/>
              <a:buChar char="•"/>
            </a:pPr>
            <a:r>
              <a:rPr lang="en-US" sz="3150" b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Contexte </a:t>
            </a:r>
            <a:r>
              <a:rPr lang="en-US" sz="315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L’IA médicale transforme la santé.</a:t>
            </a:r>
          </a:p>
          <a:p>
            <a:pPr marL="680179" lvl="1" indent="-340089" algn="just">
              <a:lnSpc>
                <a:spcPts val="7309"/>
              </a:lnSpc>
              <a:buFont typeface="Arial"/>
              <a:buChar char="•"/>
            </a:pPr>
            <a:r>
              <a:rPr lang="en-US" sz="3150" b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Objectif </a:t>
            </a:r>
            <a:r>
              <a:rPr lang="en-US" sz="315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Faire évoluer un module théorique en expérience pratique.</a:t>
            </a:r>
          </a:p>
          <a:p>
            <a:pPr marL="680179" lvl="1" indent="-340089" algn="just">
              <a:lnSpc>
                <a:spcPts val="7309"/>
              </a:lnSpc>
              <a:buFont typeface="Arial"/>
              <a:buChar char="•"/>
            </a:pPr>
            <a:r>
              <a:rPr lang="en-US" sz="3150" b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Cible </a:t>
            </a:r>
            <a:r>
              <a:rPr lang="en-US" sz="315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étudiants en Master 2 Génie Biomédical.</a:t>
            </a:r>
          </a:p>
          <a:p>
            <a:pPr algn="just">
              <a:lnSpc>
                <a:spcPts val="7309"/>
              </a:lnSpc>
            </a:pPr>
            <a:endParaRPr lang="en-US" sz="315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0864" y="1704778"/>
            <a:ext cx="441431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00119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t="-13579" b="-1357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35348" y="2896780"/>
            <a:ext cx="9880251" cy="546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8" lvl="1" indent="-367029" algn="just">
              <a:lnSpc>
                <a:spcPts val="7071"/>
              </a:lnSpc>
              <a:buFont typeface="Arial"/>
              <a:buChar char="•"/>
            </a:pPr>
            <a:r>
              <a:rPr lang="en-US" sz="3399" b="1" dirty="0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Nom 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Systèmes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cognitifs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en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santé</a:t>
            </a:r>
          </a:p>
          <a:p>
            <a:pPr marL="734058" lvl="1" indent="-367029" algn="just">
              <a:lnSpc>
                <a:spcPts val="7071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Contenus</a:t>
            </a:r>
            <a:r>
              <a:rPr lang="en-US" sz="3399" b="1" dirty="0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 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apprentissage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automatique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, IBM Watson,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systèmes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adaptatifs</a:t>
            </a:r>
            <a:endParaRPr lang="en-US" sz="33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734058" lvl="1" indent="-367029" algn="just">
              <a:lnSpc>
                <a:spcPts val="7071"/>
              </a:lnSpc>
              <a:buFont typeface="Arial"/>
              <a:buChar char="•"/>
            </a:pPr>
            <a:r>
              <a:rPr lang="en-US" sz="3399" b="1" dirty="0" err="1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Approche</a:t>
            </a:r>
            <a:r>
              <a:rPr lang="en-US" sz="3399" b="1" dirty="0">
                <a:solidFill>
                  <a:srgbClr val="1F2B5B"/>
                </a:solidFill>
                <a:latin typeface="Nourd Bold"/>
                <a:ea typeface="Nourd Bold"/>
                <a:cs typeface="Nourd Bold"/>
                <a:sym typeface="Nourd Bold"/>
              </a:rPr>
              <a:t> 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cours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magistraux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+ </a:t>
            </a:r>
            <a:r>
              <a:rPr lang="en-US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TPs</a:t>
            </a:r>
          </a:p>
          <a:p>
            <a:pPr marL="734058" lvl="1" indent="-367029" algn="just">
              <a:lnSpc>
                <a:spcPts val="7071"/>
              </a:lnSpc>
              <a:buFont typeface="Arial"/>
              <a:buChar char="•"/>
            </a:pPr>
            <a:r>
              <a:rPr lang="fr-FR" sz="3399" b="1" dirty="0">
                <a:solidFill>
                  <a:srgbClr val="1F2B5B"/>
                </a:solidFill>
                <a:latin typeface="Nourd Bold"/>
                <a:ea typeface="Nourd Bold"/>
                <a:cs typeface="Nourd Bold"/>
              </a:rPr>
              <a:t>Manque</a:t>
            </a:r>
            <a:r>
              <a:rPr lang="fr-FR" sz="3600" dirty="0" smtClean="0"/>
              <a:t>: </a:t>
            </a:r>
            <a:r>
              <a:rPr lang="fr-FR" sz="3399" dirty="0">
                <a:solidFill>
                  <a:srgbClr val="1F2B5B"/>
                </a:solidFill>
                <a:latin typeface="Nourd"/>
                <a:ea typeface="Nourd"/>
                <a:cs typeface="Nourd"/>
              </a:rPr>
              <a:t>Peu de projets 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</a:rPr>
              <a:t>appliqués  </a:t>
            </a:r>
          </a:p>
          <a:p>
            <a:pPr marL="367029" lvl="1" algn="just">
              <a:lnSpc>
                <a:spcPts val="7071"/>
              </a:lnSpc>
            </a:pPr>
            <a:r>
              <a:rPr lang="fr-FR" sz="3399" b="1" dirty="0" smtClean="0">
                <a:solidFill>
                  <a:srgbClr val="1F2B5B"/>
                </a:solidFill>
                <a:latin typeface="Nourd"/>
                <a:ea typeface="Nourd"/>
                <a:cs typeface="Nourd"/>
              </a:rPr>
              <a:t>=&gt; IA </a:t>
            </a:r>
            <a:r>
              <a:rPr lang="fr-FR" sz="3399" b="1" dirty="0">
                <a:solidFill>
                  <a:srgbClr val="1F2B5B"/>
                </a:solidFill>
                <a:latin typeface="Nourd"/>
                <a:ea typeface="Nourd"/>
                <a:cs typeface="Nourd"/>
              </a:rPr>
              <a:t>en </a:t>
            </a:r>
            <a:r>
              <a:rPr lang="fr-FR" sz="3399" b="1" dirty="0" smtClean="0">
                <a:solidFill>
                  <a:srgbClr val="1F2B5B"/>
                </a:solidFill>
                <a:latin typeface="Nourd"/>
                <a:ea typeface="Nourd"/>
                <a:cs typeface="Nourd"/>
              </a:rPr>
              <a:t>santé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</a:rPr>
              <a:t>.</a:t>
            </a:r>
            <a:endParaRPr lang="fr-FR" sz="3399" dirty="0">
              <a:solidFill>
                <a:srgbClr val="1F2B5B"/>
              </a:solidFill>
              <a:latin typeface="Nourd"/>
              <a:ea typeface="Nourd"/>
              <a:cs typeface="Nour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8565" y="1704778"/>
            <a:ext cx="6002685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Le module initial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765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52541" t="-13305" r="-4819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100864" y="2830105"/>
            <a:ext cx="9309229" cy="4744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just">
              <a:lnSpc>
                <a:spcPts val="7423"/>
              </a:lnSpc>
              <a:buFont typeface="Arial"/>
              <a:buChar char="•"/>
            </a:pPr>
            <a:r>
              <a:rPr lang="fr-FR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Besoin </a:t>
            </a:r>
            <a:r>
              <a:rPr lang="fr-FR" sz="31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de concrétiser les </a:t>
            </a:r>
            <a:r>
              <a:rPr lang="fr-FR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concepts.</a:t>
            </a:r>
            <a:endParaRPr lang="fr-FR" sz="31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90879" lvl="1" indent="-345439" algn="just">
              <a:lnSpc>
                <a:spcPts val="7423"/>
              </a:lnSpc>
              <a:buFont typeface="Arial"/>
              <a:buChar char="•"/>
            </a:pPr>
            <a:r>
              <a:rPr lang="en-US" sz="3199" dirty="0" err="1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Développer</a:t>
            </a:r>
            <a:r>
              <a:rPr lang="en-US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1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des </a:t>
            </a:r>
            <a:r>
              <a:rPr lang="en-US" sz="31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compétences</a:t>
            </a:r>
            <a:r>
              <a:rPr lang="en-US" sz="31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1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transversales</a:t>
            </a:r>
            <a:r>
              <a:rPr lang="en-US" sz="31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(</a:t>
            </a:r>
            <a:r>
              <a:rPr lang="en-US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techniques, IA,…, </a:t>
            </a:r>
            <a:r>
              <a:rPr lang="en-US" sz="31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éthique</a:t>
            </a:r>
            <a:r>
              <a:rPr lang="en-US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).</a:t>
            </a:r>
            <a:endParaRPr lang="en-US" sz="31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690879" lvl="1" indent="-345439" algn="just">
              <a:lnSpc>
                <a:spcPts val="7423"/>
              </a:lnSpc>
              <a:buFont typeface="Arial"/>
              <a:buChar char="•"/>
            </a:pPr>
            <a:r>
              <a:rPr lang="fr-FR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Motiver </a:t>
            </a:r>
            <a:r>
              <a:rPr lang="fr-FR" sz="31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les étudiants par la </a:t>
            </a:r>
            <a:r>
              <a:rPr lang="fr-FR" sz="31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pratique.</a:t>
            </a:r>
            <a:endParaRPr lang="en-US" sz="3199" dirty="0" smtClean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algn="just">
              <a:lnSpc>
                <a:spcPts val="7423"/>
              </a:lnSpc>
            </a:pPr>
            <a:endParaRPr lang="en-US" sz="31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0864" y="1704778"/>
            <a:ext cx="744181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Pourquoi changer ?</a:t>
            </a: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1742" y="1462315"/>
            <a:ext cx="12198058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Evolution des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chatbots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en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santé</a:t>
            </a:r>
          </a:p>
          <a:p>
            <a:pPr algn="just">
              <a:lnSpc>
                <a:spcPts val="7000"/>
              </a:lnSpc>
            </a:pPr>
            <a:endParaRPr lang="en-US" sz="5000" b="1" dirty="0">
              <a:solidFill>
                <a:srgbClr val="1F2B5B"/>
              </a:solidFill>
              <a:latin typeface="Nourd Heavy"/>
              <a:ea typeface="Nourd Heavy"/>
              <a:cs typeface="Nourd Heavy"/>
              <a:sym typeface="Nourd Heav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705100"/>
            <a:ext cx="11991975" cy="61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858000" y="9433885"/>
            <a:ext cx="48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https://www.youtube.com/watch?v=42vkmldVPaI</a:t>
            </a:r>
          </a:p>
        </p:txBody>
      </p:sp>
    </p:spTree>
    <p:extLst>
      <p:ext uri="{BB962C8B-B14F-4D97-AF65-F5344CB8AC3E}">
        <p14:creationId xmlns:p14="http://schemas.microsoft.com/office/powerpoint/2010/main" val="33238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1742" y="1462315"/>
            <a:ext cx="12883858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Evolution des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chatbots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en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santé</a:t>
            </a:r>
          </a:p>
          <a:p>
            <a:pPr algn="just">
              <a:lnSpc>
                <a:spcPts val="7000"/>
              </a:lnSpc>
            </a:pPr>
            <a:endParaRPr lang="en-US" sz="5000" b="1" dirty="0">
              <a:solidFill>
                <a:srgbClr val="1F2B5B"/>
              </a:solidFill>
              <a:latin typeface="Nourd Heavy"/>
              <a:ea typeface="Nourd Heavy"/>
              <a:cs typeface="Nourd Heavy"/>
              <a:sym typeface="Nourd Heav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532" y="2687511"/>
            <a:ext cx="11991975" cy="610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7010400" y="9320265"/>
            <a:ext cx="48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https://www.youtube.com/watch?v=42vkmldVPaI</a:t>
            </a:r>
          </a:p>
        </p:txBody>
      </p:sp>
    </p:spTree>
    <p:extLst>
      <p:ext uri="{BB962C8B-B14F-4D97-AF65-F5344CB8AC3E}">
        <p14:creationId xmlns:p14="http://schemas.microsoft.com/office/powerpoint/2010/main" val="798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1742" y="1462315"/>
            <a:ext cx="12198058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Evolution des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chatbots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</a:t>
            </a:r>
            <a:r>
              <a:rPr lang="en-US" sz="5000" b="1" dirty="0" err="1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en</a:t>
            </a:r>
            <a:r>
              <a:rPr lang="en-US" sz="5000" b="1" dirty="0" smtClean="0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 santé</a:t>
            </a:r>
          </a:p>
          <a:p>
            <a:pPr algn="just">
              <a:lnSpc>
                <a:spcPts val="7000"/>
              </a:lnSpc>
            </a:pPr>
            <a:endParaRPr lang="en-US" sz="5000" b="1" dirty="0">
              <a:solidFill>
                <a:srgbClr val="1F2B5B"/>
              </a:solidFill>
              <a:latin typeface="Nourd Heavy"/>
              <a:ea typeface="Nourd Heavy"/>
              <a:cs typeface="Nourd Heavy"/>
              <a:sym typeface="Nourd Heav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1142" y="2628900"/>
            <a:ext cx="11982450" cy="607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6934200" y="9424744"/>
            <a:ext cx="4876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https://www.youtube.com/watch?v=42vkmldVPaI</a:t>
            </a:r>
          </a:p>
        </p:txBody>
      </p:sp>
    </p:spTree>
    <p:extLst>
      <p:ext uri="{BB962C8B-B14F-4D97-AF65-F5344CB8AC3E}">
        <p14:creationId xmlns:p14="http://schemas.microsoft.com/office/powerpoint/2010/main" val="17098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733" y="8677203"/>
            <a:ext cx="16762535" cy="769533"/>
            <a:chOff x="0" y="0"/>
            <a:chExt cx="4414824" cy="202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14824" cy="202675"/>
            </a:xfrm>
            <a:custGeom>
              <a:avLst/>
              <a:gdLst/>
              <a:ahLst/>
              <a:cxnLst/>
              <a:rect l="l" t="t" r="r" b="b"/>
              <a:pathLst>
                <a:path w="4414824" h="202675">
                  <a:moveTo>
                    <a:pt x="46186" y="0"/>
                  </a:moveTo>
                  <a:lnTo>
                    <a:pt x="4368638" y="0"/>
                  </a:lnTo>
                  <a:cubicBezTo>
                    <a:pt x="4394146" y="0"/>
                    <a:pt x="4414824" y="20678"/>
                    <a:pt x="4414824" y="46186"/>
                  </a:cubicBezTo>
                  <a:lnTo>
                    <a:pt x="4414824" y="156490"/>
                  </a:lnTo>
                  <a:cubicBezTo>
                    <a:pt x="4414824" y="181997"/>
                    <a:pt x="4394146" y="202675"/>
                    <a:pt x="4368638" y="202675"/>
                  </a:cubicBezTo>
                  <a:lnTo>
                    <a:pt x="46186" y="202675"/>
                  </a:lnTo>
                  <a:cubicBezTo>
                    <a:pt x="20678" y="202675"/>
                    <a:pt x="0" y="181997"/>
                    <a:pt x="0" y="156490"/>
                  </a:cubicBezTo>
                  <a:lnTo>
                    <a:pt x="0" y="46186"/>
                  </a:lnTo>
                  <a:cubicBezTo>
                    <a:pt x="0" y="20678"/>
                    <a:pt x="20678" y="0"/>
                    <a:pt x="46186" y="0"/>
                  </a:cubicBez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414824" cy="24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147605" y="4675317"/>
            <a:ext cx="3776775" cy="2659039"/>
            <a:chOff x="0" y="0"/>
            <a:chExt cx="585121" cy="4119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5121" cy="411955"/>
            </a:xfrm>
            <a:custGeom>
              <a:avLst/>
              <a:gdLst/>
              <a:ahLst/>
              <a:cxnLst/>
              <a:rect l="l" t="t" r="r" b="b"/>
              <a:pathLst>
                <a:path w="585121" h="411955">
                  <a:moveTo>
                    <a:pt x="0" y="0"/>
                  </a:moveTo>
                  <a:lnTo>
                    <a:pt x="585121" y="0"/>
                  </a:lnTo>
                  <a:lnTo>
                    <a:pt x="585121" y="411955"/>
                  </a:lnTo>
                  <a:lnTo>
                    <a:pt x="0" y="411955"/>
                  </a:lnTo>
                  <a:close/>
                </a:path>
              </a:pathLst>
            </a:custGeom>
            <a:blipFill>
              <a:blip r:embed="rId2"/>
              <a:stretch>
                <a:fillRect l="-2836" r="-283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3504997" y="6823197"/>
            <a:ext cx="3061993" cy="511158"/>
            <a:chOff x="0" y="0"/>
            <a:chExt cx="806451" cy="1346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6451" cy="134626"/>
            </a:xfrm>
            <a:custGeom>
              <a:avLst/>
              <a:gdLst/>
              <a:ahLst/>
              <a:cxnLst/>
              <a:rect l="l" t="t" r="r" b="b"/>
              <a:pathLst>
                <a:path w="806451" h="134626">
                  <a:moveTo>
                    <a:pt x="0" y="0"/>
                  </a:moveTo>
                  <a:lnTo>
                    <a:pt x="806451" y="0"/>
                  </a:lnTo>
                  <a:lnTo>
                    <a:pt x="806451" y="134626"/>
                  </a:lnTo>
                  <a:lnTo>
                    <a:pt x="0" y="134626"/>
                  </a:ln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06451" cy="172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63619" y="4675316"/>
            <a:ext cx="3776775" cy="2659039"/>
            <a:chOff x="0" y="0"/>
            <a:chExt cx="585121" cy="41195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5121" cy="411955"/>
            </a:xfrm>
            <a:custGeom>
              <a:avLst/>
              <a:gdLst/>
              <a:ahLst/>
              <a:cxnLst/>
              <a:rect l="l" t="t" r="r" b="b"/>
              <a:pathLst>
                <a:path w="585121" h="411955">
                  <a:moveTo>
                    <a:pt x="0" y="0"/>
                  </a:moveTo>
                  <a:lnTo>
                    <a:pt x="585121" y="0"/>
                  </a:lnTo>
                  <a:lnTo>
                    <a:pt x="585121" y="411955"/>
                  </a:lnTo>
                  <a:lnTo>
                    <a:pt x="0" y="411955"/>
                  </a:lnTo>
                  <a:close/>
                </a:path>
              </a:pathLst>
            </a:custGeom>
            <a:blipFill>
              <a:blip r:embed="rId3"/>
              <a:stretch>
                <a:fillRect l="-2899" r="-2899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1704912" y="6802567"/>
            <a:ext cx="3061993" cy="511158"/>
            <a:chOff x="0" y="0"/>
            <a:chExt cx="806451" cy="1346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06451" cy="134626"/>
            </a:xfrm>
            <a:custGeom>
              <a:avLst/>
              <a:gdLst/>
              <a:ahLst/>
              <a:cxnLst/>
              <a:rect l="l" t="t" r="r" b="b"/>
              <a:pathLst>
                <a:path w="806451" h="134626">
                  <a:moveTo>
                    <a:pt x="0" y="0"/>
                  </a:moveTo>
                  <a:lnTo>
                    <a:pt x="806451" y="0"/>
                  </a:lnTo>
                  <a:lnTo>
                    <a:pt x="806451" y="134626"/>
                  </a:lnTo>
                  <a:lnTo>
                    <a:pt x="0" y="134626"/>
                  </a:ln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06451" cy="172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72190" y="4653571"/>
            <a:ext cx="3776775" cy="2659039"/>
            <a:chOff x="0" y="0"/>
            <a:chExt cx="585121" cy="41195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85121" cy="411955"/>
            </a:xfrm>
            <a:custGeom>
              <a:avLst/>
              <a:gdLst/>
              <a:ahLst/>
              <a:cxnLst/>
              <a:rect l="l" t="t" r="r" b="b"/>
              <a:pathLst>
                <a:path w="585121" h="411955">
                  <a:moveTo>
                    <a:pt x="0" y="0"/>
                  </a:moveTo>
                  <a:lnTo>
                    <a:pt x="585121" y="0"/>
                  </a:lnTo>
                  <a:lnTo>
                    <a:pt x="585121" y="411955"/>
                  </a:lnTo>
                  <a:lnTo>
                    <a:pt x="0" y="411955"/>
                  </a:lnTo>
                  <a:close/>
                </a:path>
              </a:pathLst>
            </a:custGeom>
            <a:blipFill>
              <a:blip r:embed="rId4"/>
              <a:stretch>
                <a:fillRect l="-2836" r="-2836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7764817" y="6799384"/>
            <a:ext cx="3061993" cy="511158"/>
            <a:chOff x="0" y="0"/>
            <a:chExt cx="806451" cy="13462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06451" cy="134626"/>
            </a:xfrm>
            <a:custGeom>
              <a:avLst/>
              <a:gdLst/>
              <a:ahLst/>
              <a:cxnLst/>
              <a:rect l="l" t="t" r="r" b="b"/>
              <a:pathLst>
                <a:path w="806451" h="134626">
                  <a:moveTo>
                    <a:pt x="0" y="0"/>
                  </a:moveTo>
                  <a:lnTo>
                    <a:pt x="806451" y="0"/>
                  </a:lnTo>
                  <a:lnTo>
                    <a:pt x="806451" y="134626"/>
                  </a:lnTo>
                  <a:lnTo>
                    <a:pt x="0" y="134626"/>
                  </a:lnTo>
                  <a:close/>
                </a:path>
              </a:pathLst>
            </a:custGeom>
            <a:solidFill>
              <a:srgbClr val="156EA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06451" cy="172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210433" y="2881442"/>
            <a:ext cx="750815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Comment </a:t>
            </a:r>
            <a:r>
              <a:rPr lang="fr-FR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l’appliquer</a:t>
            </a:r>
            <a:r>
              <a:rPr lang="en-US" sz="2500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?</a:t>
            </a:r>
            <a:endParaRPr lang="en-US" sz="2500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197124" y="1672836"/>
            <a:ext cx="5893753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Nouveau format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35750" y="6843826"/>
            <a:ext cx="26004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PÉDAGOGIE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35750" y="7447172"/>
            <a:ext cx="260048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2427E"/>
                </a:solidFill>
                <a:latin typeface="Nourd"/>
                <a:ea typeface="Nourd"/>
                <a:cs typeface="Nourd"/>
                <a:sym typeface="Nourd"/>
              </a:rPr>
              <a:t>Project-based learning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79672" y="6823196"/>
            <a:ext cx="2712473" cy="392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304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OBJECTIF FINAL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51764" y="7447171"/>
            <a:ext cx="283124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2427E"/>
                </a:solidFill>
                <a:latin typeface="Nourd"/>
                <a:ea typeface="Nourd"/>
                <a:cs typeface="Nourd"/>
                <a:sym typeface="Nourd"/>
              </a:rPr>
              <a:t>Créer un chatbot médical intelligent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95569" y="6892436"/>
            <a:ext cx="260048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 dirty="0">
                <a:solidFill>
                  <a:srgbClr val="FFFFFF"/>
                </a:solidFill>
                <a:latin typeface="Nourd Bold"/>
                <a:ea typeface="Nourd Bold"/>
                <a:cs typeface="Nourd Bold"/>
                <a:sym typeface="Nourd Bold"/>
              </a:rPr>
              <a:t>TECHNOLOGIES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565906" y="7509891"/>
            <a:ext cx="338934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02427E"/>
                </a:solidFill>
                <a:latin typeface="Nourd"/>
                <a:ea typeface="Nourd"/>
                <a:cs typeface="Nourd"/>
                <a:sym typeface="Nourd"/>
              </a:rPr>
              <a:t>Python, </a:t>
            </a:r>
            <a:r>
              <a:rPr lang="en-US" sz="2500" dirty="0" err="1">
                <a:solidFill>
                  <a:srgbClr val="02427E"/>
                </a:solidFill>
                <a:latin typeface="Nourd"/>
                <a:ea typeface="Nourd"/>
                <a:cs typeface="Nourd"/>
                <a:sym typeface="Nourd"/>
              </a:rPr>
              <a:t>SpaCy</a:t>
            </a:r>
            <a:r>
              <a:rPr lang="en-US" sz="2500" dirty="0">
                <a:solidFill>
                  <a:srgbClr val="02427E"/>
                </a:solidFill>
                <a:latin typeface="Nourd"/>
                <a:ea typeface="Nourd"/>
                <a:cs typeface="Nourd"/>
                <a:sym typeface="Nourd"/>
              </a:rPr>
              <a:t>, TF-IDF and BERT</a:t>
            </a:r>
          </a:p>
        </p:txBody>
      </p:sp>
      <p:sp>
        <p:nvSpPr>
          <p:cNvPr id="34" name="Freeform 34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427E">
                <a:alpha val="100000"/>
              </a:srgbClr>
            </a:gs>
            <a:gs pos="100000">
              <a:srgbClr val="03224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765" y="1307416"/>
            <a:ext cx="17294469" cy="8488094"/>
            <a:chOff x="0" y="0"/>
            <a:chExt cx="4554922" cy="22355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4922" cy="2235547"/>
            </a:xfrm>
            <a:custGeom>
              <a:avLst/>
              <a:gdLst/>
              <a:ahLst/>
              <a:cxnLst/>
              <a:rect l="l" t="t" r="r" b="b"/>
              <a:pathLst>
                <a:path w="4554922" h="2235547">
                  <a:moveTo>
                    <a:pt x="0" y="0"/>
                  </a:moveTo>
                  <a:lnTo>
                    <a:pt x="4554922" y="0"/>
                  </a:lnTo>
                  <a:lnTo>
                    <a:pt x="4554922" y="2235547"/>
                  </a:lnTo>
                  <a:lnTo>
                    <a:pt x="0" y="2235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4922" cy="227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6765" y="201067"/>
            <a:ext cx="4410996" cy="891540"/>
            <a:chOff x="0" y="0"/>
            <a:chExt cx="1161744" cy="234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744" cy="234809"/>
            </a:xfrm>
            <a:custGeom>
              <a:avLst/>
              <a:gdLst/>
              <a:ahLst/>
              <a:cxnLst/>
              <a:rect l="l" t="t" r="r" b="b"/>
              <a:pathLst>
                <a:path w="1161744" h="234809">
                  <a:moveTo>
                    <a:pt x="0" y="0"/>
                  </a:moveTo>
                  <a:lnTo>
                    <a:pt x="1161744" y="0"/>
                  </a:lnTo>
                  <a:lnTo>
                    <a:pt x="1161744" y="234809"/>
                  </a:lnTo>
                  <a:lnTo>
                    <a:pt x="0" y="2348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61744" cy="27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765" y="1307416"/>
            <a:ext cx="7191116" cy="8488094"/>
            <a:chOff x="0" y="0"/>
            <a:chExt cx="1114092" cy="13150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4092" cy="1315028"/>
            </a:xfrm>
            <a:custGeom>
              <a:avLst/>
              <a:gdLst/>
              <a:ahLst/>
              <a:cxnLst/>
              <a:rect l="l" t="t" r="r" b="b"/>
              <a:pathLst>
                <a:path w="1114092" h="1315028">
                  <a:moveTo>
                    <a:pt x="0" y="0"/>
                  </a:moveTo>
                  <a:lnTo>
                    <a:pt x="1114092" y="0"/>
                  </a:lnTo>
                  <a:lnTo>
                    <a:pt x="1114092" y="1315028"/>
                  </a:lnTo>
                  <a:lnTo>
                    <a:pt x="0" y="1315028"/>
                  </a:lnTo>
                  <a:close/>
                </a:path>
              </a:pathLst>
            </a:custGeom>
            <a:blipFill>
              <a:blip r:embed="rId2"/>
              <a:stretch>
                <a:fillRect l="-38416" r="-3841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8100864" y="2763430"/>
            <a:ext cx="9103602" cy="545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just">
              <a:lnSpc>
                <a:spcPts val="8499"/>
              </a:lnSpc>
              <a:buFont typeface="Arial"/>
              <a:buChar char="•"/>
            </a:pPr>
            <a:r>
              <a:rPr lang="en-US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Sem. 1-2 : </a:t>
            </a:r>
            <a:r>
              <a:rPr lang="fr-FR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SCSanté</a:t>
            </a:r>
            <a:r>
              <a:rPr lang="fr-FR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et IBM 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Watson</a:t>
            </a:r>
            <a:r>
              <a:rPr lang="en-US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.</a:t>
            </a:r>
            <a:endParaRPr lang="en-US" sz="33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734058" lvl="1" indent="-367029" algn="just">
              <a:lnSpc>
                <a:spcPts val="8499"/>
              </a:lnSpc>
              <a:buFont typeface="Arial"/>
              <a:buChar char="•"/>
            </a:pPr>
            <a:r>
              <a:rPr lang="fr-FR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Sem. 3-5 </a:t>
            </a:r>
            <a:r>
              <a:rPr lang="fr-FR" sz="3399" b="1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:</a:t>
            </a:r>
            <a:r>
              <a:rPr lang="fr-FR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bases </a:t>
            </a:r>
            <a:r>
              <a:rPr lang="en-US" sz="3399" dirty="0" err="1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théoriques</a:t>
            </a:r>
            <a:r>
              <a:rPr lang="en-US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, Python.</a:t>
            </a:r>
          </a:p>
          <a:p>
            <a:pPr marL="734058" lvl="1" indent="-367029" algn="just">
              <a:lnSpc>
                <a:spcPts val="8499"/>
              </a:lnSpc>
              <a:buFont typeface="Arial"/>
              <a:buChar char="•"/>
            </a:pPr>
            <a:r>
              <a:rPr lang="fr-FR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Sem. 6-7 : </a:t>
            </a:r>
            <a:r>
              <a:rPr lang="fr-FR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intégration 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Python.</a:t>
            </a:r>
            <a:endParaRPr lang="fr-FR" sz="33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734058" lvl="1" indent="-367029" algn="just">
              <a:lnSpc>
                <a:spcPts val="8499"/>
              </a:lnSpc>
              <a:buFont typeface="Arial"/>
              <a:buChar char="•"/>
            </a:pPr>
            <a:r>
              <a:rPr lang="fr-FR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Sem. 8-11 : </a:t>
            </a:r>
            <a:r>
              <a:rPr lang="fr-FR" sz="3399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projets en 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groupe.</a:t>
            </a:r>
            <a:endParaRPr lang="fr-FR" sz="33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  <a:p>
            <a:pPr marL="734058" lvl="1" indent="-367029" algn="just">
              <a:lnSpc>
                <a:spcPts val="8499"/>
              </a:lnSpc>
              <a:buFont typeface="Arial"/>
              <a:buChar char="•"/>
            </a:pPr>
            <a:r>
              <a:rPr lang="en-US" sz="3399" b="1" dirty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Sem. 12 : </a:t>
            </a:r>
            <a:r>
              <a:rPr lang="fr-FR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Présentations</a:t>
            </a:r>
            <a:r>
              <a:rPr lang="en-US" sz="3399" dirty="0" smtClean="0">
                <a:solidFill>
                  <a:srgbClr val="1F2B5B"/>
                </a:solidFill>
                <a:latin typeface="Nourd"/>
                <a:ea typeface="Nourd"/>
                <a:cs typeface="Nourd"/>
                <a:sym typeface="Nourd"/>
              </a:rPr>
              <a:t> finales.</a:t>
            </a:r>
            <a:endParaRPr lang="en-US" sz="3399" dirty="0">
              <a:solidFill>
                <a:srgbClr val="1F2B5B"/>
              </a:solidFill>
              <a:latin typeface="Nourd"/>
              <a:ea typeface="Nourd"/>
              <a:cs typeface="Nourd"/>
              <a:sym typeface="Nour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00864" y="1704778"/>
            <a:ext cx="746313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</a:pPr>
            <a:r>
              <a:rPr lang="en-US" sz="5000" b="1">
                <a:solidFill>
                  <a:srgbClr val="1F2B5B"/>
                </a:solidFill>
                <a:latin typeface="Nourd Heavy"/>
                <a:ea typeface="Nourd Heavy"/>
                <a:cs typeface="Nourd Heavy"/>
                <a:sym typeface="Nourd Heavy"/>
              </a:rPr>
              <a:t>Déroulé du module</a:t>
            </a:r>
          </a:p>
        </p:txBody>
      </p:sp>
      <p:sp>
        <p:nvSpPr>
          <p:cNvPr id="15" name="Freeform 15"/>
          <p:cNvSpPr/>
          <p:nvPr/>
        </p:nvSpPr>
        <p:spPr>
          <a:xfrm>
            <a:off x="2626562" y="201067"/>
            <a:ext cx="1002094" cy="899607"/>
          </a:xfrm>
          <a:custGeom>
            <a:avLst/>
            <a:gdLst/>
            <a:ahLst/>
            <a:cxnLst/>
            <a:rect l="l" t="t" r="r" b="b"/>
            <a:pathLst>
              <a:path w="1002094" h="899607">
                <a:moveTo>
                  <a:pt x="0" y="0"/>
                </a:moveTo>
                <a:lnTo>
                  <a:pt x="1002094" y="0"/>
                </a:lnTo>
                <a:lnTo>
                  <a:pt x="1002094" y="899607"/>
                </a:lnTo>
                <a:lnTo>
                  <a:pt x="0" y="899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35348" y="209944"/>
            <a:ext cx="1649186" cy="882663"/>
          </a:xfrm>
          <a:custGeom>
            <a:avLst/>
            <a:gdLst/>
            <a:ahLst/>
            <a:cxnLst/>
            <a:rect l="l" t="t" r="r" b="b"/>
            <a:pathLst>
              <a:path w="1649186" h="882663">
                <a:moveTo>
                  <a:pt x="0" y="0"/>
                </a:moveTo>
                <a:lnTo>
                  <a:pt x="1649186" y="0"/>
                </a:lnTo>
                <a:lnTo>
                  <a:pt x="1649186" y="882663"/>
                </a:lnTo>
                <a:lnTo>
                  <a:pt x="0" y="88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951634" y="197365"/>
            <a:ext cx="895242" cy="895242"/>
          </a:xfrm>
          <a:custGeom>
            <a:avLst/>
            <a:gdLst/>
            <a:ahLst/>
            <a:cxnLst/>
            <a:rect l="l" t="t" r="r" b="b"/>
            <a:pathLst>
              <a:path w="895242" h="895242">
                <a:moveTo>
                  <a:pt x="0" y="0"/>
                </a:moveTo>
                <a:lnTo>
                  <a:pt x="895242" y="0"/>
                </a:lnTo>
                <a:lnTo>
                  <a:pt x="895242" y="895242"/>
                </a:lnTo>
                <a:lnTo>
                  <a:pt x="0" y="89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95677" y="108298"/>
            <a:ext cx="3595558" cy="1199119"/>
          </a:xfrm>
          <a:custGeom>
            <a:avLst/>
            <a:gdLst/>
            <a:ahLst/>
            <a:cxnLst/>
            <a:rect l="l" t="t" r="r" b="b"/>
            <a:pathLst>
              <a:path w="3595558" h="1199119">
                <a:moveTo>
                  <a:pt x="0" y="0"/>
                </a:moveTo>
                <a:lnTo>
                  <a:pt x="3595558" y="0"/>
                </a:lnTo>
                <a:lnTo>
                  <a:pt x="3595558" y="1199118"/>
                </a:lnTo>
                <a:lnTo>
                  <a:pt x="0" y="1199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389</Words>
  <Application>Microsoft Office PowerPoint</Application>
  <PresentationFormat>Custom</PresentationFormat>
  <Paragraphs>71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Nourd</vt:lpstr>
      <vt:lpstr>Open Sans</vt:lpstr>
      <vt:lpstr>Nourd Heavy</vt:lpstr>
      <vt:lpstr>Nourd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Former la prochaine génération d’IA médicale</dc:title>
  <dc:creator>Bengueddache Asmaa</dc:creator>
  <cp:lastModifiedBy>Bengueddache Asmaa</cp:lastModifiedBy>
  <cp:revision>22</cp:revision>
  <dcterms:created xsi:type="dcterms:W3CDTF">2006-08-16T00:00:00Z</dcterms:created>
  <dcterms:modified xsi:type="dcterms:W3CDTF">2025-06-09T10:51:07Z</dcterms:modified>
  <dc:identifier>DAGkWm4fJtg</dc:identifier>
</cp:coreProperties>
</file>